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074" r:id="rId5"/>
    <p:sldMasterId id="2147483681" r:id="rId6"/>
    <p:sldMasterId id="2147484068" r:id="rId7"/>
    <p:sldMasterId id="2147483675" r:id="rId8"/>
    <p:sldMasterId id="2147483871" r:id="rId9"/>
    <p:sldMasterId id="2147483857" r:id="rId10"/>
  </p:sldMasterIdLst>
  <p:notesMasterIdLst>
    <p:notesMasterId r:id="rId25"/>
  </p:notesMasterIdLst>
  <p:handoutMasterIdLst>
    <p:handoutMasterId r:id="rId26"/>
  </p:handoutMasterIdLst>
  <p:sldIdLst>
    <p:sldId id="263" r:id="rId11"/>
    <p:sldId id="318" r:id="rId12"/>
    <p:sldId id="367" r:id="rId13"/>
    <p:sldId id="366" r:id="rId14"/>
    <p:sldId id="368" r:id="rId15"/>
    <p:sldId id="365" r:id="rId16"/>
    <p:sldId id="369" r:id="rId17"/>
    <p:sldId id="370" r:id="rId18"/>
    <p:sldId id="371" r:id="rId19"/>
    <p:sldId id="372" r:id="rId20"/>
    <p:sldId id="376" r:id="rId21"/>
    <p:sldId id="373" r:id="rId22"/>
    <p:sldId id="375" r:id="rId23"/>
    <p:sldId id="374" r:id="rId24"/>
  </p:sldIdLst>
  <p:sldSz cx="9144000" cy="5143500" type="screen16x9"/>
  <p:notesSz cx="6669088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5E5B"/>
    <a:srgbClr val="C14E52"/>
    <a:srgbClr val="2C3643"/>
    <a:srgbClr val="E76A17"/>
    <a:srgbClr val="343434"/>
    <a:srgbClr val="444444"/>
    <a:srgbClr val="3E3E3D"/>
    <a:srgbClr val="E86A16"/>
    <a:srgbClr val="E05413"/>
    <a:srgbClr val="EE7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6"/>
    <p:restoredTop sz="94622"/>
  </p:normalViewPr>
  <p:slideViewPr>
    <p:cSldViewPr>
      <p:cViewPr varScale="1">
        <p:scale>
          <a:sx n="166" d="100"/>
          <a:sy n="166" d="100"/>
        </p:scale>
        <p:origin x="184" y="600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Master" Target="slideMasters/slideMaster5.xml"/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4F487E9-F161-43AF-BDE8-D306AEB894BA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90175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2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400" y="744538"/>
            <a:ext cx="6618288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4875"/>
            <a:ext cx="48910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fld id="{3670450B-EB2D-4B35-A9E3-62DBCE8BD9A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45286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43608" y="3291830"/>
            <a:ext cx="7663264" cy="1368152"/>
          </a:xfrm>
          <a:prstGeom prst="rect">
            <a:avLst/>
          </a:prstGeom>
          <a:solidFill>
            <a:schemeClr val="bg1"/>
          </a:solidFill>
          <a:ln w="76200" cap="sq">
            <a:gradFill>
              <a:gsLst>
                <a:gs pos="50000">
                  <a:schemeClr val="bg1"/>
                </a:gs>
                <a:gs pos="0">
                  <a:srgbClr val="EE7F00"/>
                </a:gs>
                <a:gs pos="100000">
                  <a:srgbClr val="00CDCF"/>
                </a:gs>
              </a:gsLst>
              <a:lin ang="5400000" scaled="1"/>
            </a:gradFill>
            <a:miter lim="800000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853" y="3410130"/>
            <a:ext cx="2193429" cy="542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135336"/>
            <a:ext cx="1969217" cy="4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7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8130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55732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EEA3A-9313-4784-AA06-1CC2EC1F6A0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183D6-88F3-4ACA-AC27-D15AF8BE8A8A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06616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86759F-A9E5-4B78-A54E-DD1E2029F95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B98BE-7E3F-46DF-AC28-CB348E8C9E1B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3061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3507AF-F450-4978-BBAE-150F467936C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9F811E-73BE-4EB4-85FA-555033B5242C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097549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54C009-5773-4134-9710-E51B7DFAE92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452022-C347-491B-AA35-C40D98336E74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77589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15E5BC-CFC8-4AE2-99A6-C74C818728E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9786B-FBF0-4FFF-981E-AC2062A945B4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02637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0419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08543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53651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357014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84646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47331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5600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373682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9285492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2393348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7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7" Type="http://schemas.openxmlformats.org/officeDocument/2006/relationships/image" Target="../media/image6.em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7.xml"/><Relationship Id="rId2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theme" Target="../theme/theme6.xml"/><Relationship Id="rId3" Type="http://schemas.openxmlformats.org/officeDocument/2006/relationships/image" Target="../media/image9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36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pic>
        <p:nvPicPr>
          <p:cNvPr id="2053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8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rgbClr val="E76A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56" r:id="rId2"/>
    <p:sldLayoutId id="2147484057" r:id="rId3"/>
    <p:sldLayoutId id="2147484058" r:id="rId4"/>
    <p:sldLayoutId id="2147484059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23850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15" name="Rectangle 14"/>
          <p:cNvSpPr/>
          <p:nvPr userDrawn="1"/>
        </p:nvSpPr>
        <p:spPr>
          <a:xfrm>
            <a:off x="8598866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827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A6A51282-5DAC-49AE-A5FF-8889D34A26D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36DAC6BD-6F70-4F06-9DFA-1ECB279F1763}" type="datetime1">
              <a:rPr lang="nl-NL" altLang="nl-NL"/>
              <a:pPr>
                <a:defRPr/>
              </a:pPr>
              <a:t>29-06-17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1259631" y="3365715"/>
            <a:ext cx="7447806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ctr" compatLnSpc="1">
            <a:prstTxWarp prst="textNoShape">
              <a:avLst/>
            </a:prstTxWarp>
          </a:bodyPr>
          <a:lstStyle/>
          <a:p>
            <a:r>
              <a:rPr lang="nl-NL" dirty="0" smtClean="0">
                <a:solidFill>
                  <a:schemeClr val="tx1"/>
                </a:solidFill>
              </a:rPr>
              <a:t>Programmeren </a:t>
            </a:r>
            <a:r>
              <a:rPr lang="nl-NL" smtClean="0">
                <a:solidFill>
                  <a:schemeClr val="tx1"/>
                </a:solidFill>
              </a:rPr>
              <a:t>is Makkelijk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sz="quarter" idx="13"/>
          </p:nvPr>
        </p:nvSpPr>
        <p:spPr bwMode="auto">
          <a:xfrm>
            <a:off x="1202902" y="4083918"/>
            <a:ext cx="7561263" cy="190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Les 3: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19872" y="3520966"/>
            <a:ext cx="1491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72408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if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smtClean="0">
                <a:solidFill>
                  <a:schemeClr val="bg1"/>
                </a:solidFill>
              </a:rPr>
              <a:t>(meubel == </a:t>
            </a:r>
            <a:r>
              <a:rPr lang="nl-NL" sz="2200" dirty="0" smtClean="0">
                <a:solidFill>
                  <a:srgbClr val="92D050"/>
                </a:solidFill>
              </a:rPr>
              <a:t>“lamp”</a:t>
            </a:r>
            <a:r>
              <a:rPr lang="nl-NL" sz="2200" dirty="0" smtClean="0">
                <a:solidFill>
                  <a:schemeClr val="bg1"/>
                </a:solidFill>
              </a:rPr>
              <a:t>){</a:t>
            </a:r>
            <a:endParaRPr lang="nl-NL" sz="2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</a:t>
            </a:r>
            <a:r>
              <a:rPr lang="nl-NL" sz="2200" dirty="0" err="1" smtClean="0">
                <a:solidFill>
                  <a:schemeClr val="bg2"/>
                </a:solidFill>
              </a:rPr>
              <a:t>doe_dit</a:t>
            </a:r>
            <a:r>
              <a:rPr lang="nl-NL" sz="2200" dirty="0" smtClean="0">
                <a:solidFill>
                  <a:schemeClr val="bg1"/>
                </a:solidFill>
              </a:rPr>
              <a:t>();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788024" y="1544638"/>
            <a:ext cx="3816226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77500" lnSpcReduction="20000"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if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() betekent dat er een voorwaarde gecheckt wordt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tussen de () staat de voorwaarde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tussen de {} staat wat er moet gebeuren als er aan de voorwaarde voldaan wordt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Let op: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if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==, “”</a:t>
            </a:r>
          </a:p>
        </p:txBody>
      </p:sp>
    </p:spTree>
    <p:extLst>
      <p:ext uri="{BB962C8B-B14F-4D97-AF65-F5344CB8AC3E}">
        <p14:creationId xmlns:p14="http://schemas.microsoft.com/office/powerpoint/2010/main" val="28908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72408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if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smtClean="0">
                <a:solidFill>
                  <a:schemeClr val="bg1"/>
                </a:solidFill>
              </a:rPr>
              <a:t>(tekst == </a:t>
            </a:r>
            <a:r>
              <a:rPr lang="nl-NL" sz="2200" dirty="0" smtClean="0">
                <a:solidFill>
                  <a:srgbClr val="92D050"/>
                </a:solidFill>
              </a:rPr>
              <a:t>“Hoe heet je?”</a:t>
            </a:r>
            <a:r>
              <a:rPr lang="nl-NL" sz="2200" dirty="0" smtClean="0">
                <a:solidFill>
                  <a:schemeClr val="bg1"/>
                </a:solidFill>
              </a:rPr>
              <a:t>){</a:t>
            </a: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antwoord</a:t>
            </a:r>
            <a:r>
              <a:rPr lang="nl-NL" sz="2200" dirty="0" smtClean="0">
                <a:solidFill>
                  <a:schemeClr val="bg1"/>
                </a:solidFill>
              </a:rPr>
              <a:t>(</a:t>
            </a:r>
            <a:r>
              <a:rPr lang="nl-NL" sz="2200" dirty="0" smtClean="0">
                <a:solidFill>
                  <a:srgbClr val="92D050"/>
                </a:solidFill>
              </a:rPr>
              <a:t>“Ik heet Compie de Robot”</a:t>
            </a:r>
            <a:r>
              <a:rPr lang="nl-NL" sz="2200" dirty="0" smtClean="0">
                <a:solidFill>
                  <a:schemeClr val="bg1"/>
                </a:solidFill>
              </a:rPr>
              <a:t>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788024" y="1544638"/>
            <a:ext cx="3816226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Als de waarde van de </a:t>
            </a:r>
            <a:r>
              <a:rPr lang="nl-NL" altLang="nl-NL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variabele 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tekst gelijk is aan “Hoe heet je?”, geef dan het antwoord</a:t>
            </a:r>
          </a:p>
        </p:txBody>
      </p:sp>
    </p:spTree>
    <p:extLst>
      <p:ext uri="{BB962C8B-B14F-4D97-AF65-F5344CB8AC3E}">
        <p14:creationId xmlns:p14="http://schemas.microsoft.com/office/powerpoint/2010/main" val="195428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40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796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72408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for</a:t>
            </a:r>
            <a:r>
              <a:rPr lang="nl-NL" sz="2200" smtClean="0">
                <a:solidFill>
                  <a:schemeClr val="bg2"/>
                </a:solidFill>
              </a:rPr>
              <a:t> </a:t>
            </a:r>
            <a:r>
              <a:rPr lang="nl-NL" sz="2200" smtClean="0">
                <a:solidFill>
                  <a:schemeClr val="bg1"/>
                </a:solidFill>
              </a:rPr>
              <a:t>(i = 1; i &lt; 10; </a:t>
            </a:r>
            <a:r>
              <a:rPr lang="nl-NL" sz="2200" dirty="0">
                <a:solidFill>
                  <a:schemeClr val="bg1"/>
                </a:solidFill>
              </a:rPr>
              <a:t>i</a:t>
            </a:r>
            <a:r>
              <a:rPr lang="nl-NL" sz="2200" dirty="0">
                <a:solidFill>
                  <a:schemeClr val="bg2"/>
                </a:solidFill>
              </a:rPr>
              <a:t>++</a:t>
            </a:r>
            <a:r>
              <a:rPr lang="nl-NL" sz="2200" dirty="0" smtClean="0">
                <a:solidFill>
                  <a:schemeClr val="bg1"/>
                </a:solidFill>
              </a:rPr>
              <a:t>){</a:t>
            </a: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</a:t>
            </a:r>
            <a:r>
              <a:rPr lang="nl-NL" sz="2200" dirty="0" err="1" smtClean="0">
                <a:solidFill>
                  <a:schemeClr val="bg2"/>
                </a:solidFill>
              </a:rPr>
              <a:t>doe_dit</a:t>
            </a:r>
            <a:r>
              <a:rPr lang="nl-NL" sz="2200" dirty="0" smtClean="0">
                <a:solidFill>
                  <a:schemeClr val="bg1"/>
                </a:solidFill>
              </a:rPr>
              <a:t>();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788024" y="1544638"/>
            <a:ext cx="3816226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sz="1400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for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() is de </a:t>
            </a:r>
            <a:r>
              <a:rPr lang="nl-NL" altLang="nl-NL" sz="1400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herhalingslus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met drie eigenschappen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tussen de () staat </a:t>
            </a:r>
            <a:r>
              <a:rPr lang="nl-NL" altLang="nl-NL" sz="1400" b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vaak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er herhaalt wordt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tussen de {} staat </a:t>
            </a:r>
            <a:r>
              <a:rPr lang="nl-NL" altLang="nl-NL" sz="1400" b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</a:t>
            </a: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er herhaalt wordt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sz="14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i++ betekent dat i groter wordt</a:t>
            </a:r>
          </a:p>
        </p:txBody>
      </p:sp>
    </p:spTree>
    <p:extLst>
      <p:ext uri="{BB962C8B-B14F-4D97-AF65-F5344CB8AC3E}">
        <p14:creationId xmlns:p14="http://schemas.microsoft.com/office/powerpoint/2010/main" val="40440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72408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for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smtClean="0">
                <a:solidFill>
                  <a:schemeClr val="bg1"/>
                </a:solidFill>
              </a:rPr>
              <a:t>(i</a:t>
            </a:r>
            <a:r>
              <a:rPr lang="nl-NL" sz="2200" dirty="0" smtClean="0">
                <a:solidFill>
                  <a:schemeClr val="bg2"/>
                </a:solidFill>
              </a:rPr>
              <a:t>=</a:t>
            </a:r>
            <a:r>
              <a:rPr lang="nl-NL" sz="2200" dirty="0" smtClean="0">
                <a:solidFill>
                  <a:srgbClr val="92D050"/>
                </a:solidFill>
              </a:rPr>
              <a:t>1</a:t>
            </a:r>
            <a:r>
              <a:rPr lang="nl-NL" sz="2200" dirty="0" smtClean="0">
                <a:solidFill>
                  <a:schemeClr val="bg1"/>
                </a:solidFill>
              </a:rPr>
              <a:t>; i</a:t>
            </a:r>
            <a:r>
              <a:rPr lang="nl-NL" sz="2200" dirty="0" smtClean="0">
                <a:solidFill>
                  <a:schemeClr val="bg2"/>
                </a:solidFill>
              </a:rPr>
              <a:t>&lt;</a:t>
            </a:r>
            <a:r>
              <a:rPr lang="nl-NL" sz="2200" dirty="0" smtClean="0">
                <a:solidFill>
                  <a:srgbClr val="92D050"/>
                </a:solidFill>
              </a:rPr>
              <a:t>10</a:t>
            </a:r>
            <a:r>
              <a:rPr lang="nl-NL" sz="2200" dirty="0" smtClean="0">
                <a:solidFill>
                  <a:schemeClr val="bg1"/>
                </a:solidFill>
              </a:rPr>
              <a:t>; i</a:t>
            </a:r>
            <a:r>
              <a:rPr lang="nl-NL" sz="2200" dirty="0" smtClean="0">
                <a:solidFill>
                  <a:schemeClr val="bg2"/>
                </a:solidFill>
              </a:rPr>
              <a:t>++</a:t>
            </a:r>
            <a:r>
              <a:rPr lang="nl-NL" sz="2200" dirty="0" smtClean="0">
                <a:solidFill>
                  <a:schemeClr val="bg1"/>
                </a:solidFill>
              </a:rPr>
              <a:t>){</a:t>
            </a: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antwoord</a:t>
            </a:r>
            <a:r>
              <a:rPr lang="nl-NL" sz="2200" dirty="0" smtClean="0">
                <a:solidFill>
                  <a:schemeClr val="bg1"/>
                </a:solidFill>
              </a:rPr>
              <a:t>(</a:t>
            </a:r>
            <a:r>
              <a:rPr lang="nl-NL" sz="2200" dirty="0">
                <a:solidFill>
                  <a:schemeClr val="bg1"/>
                </a:solidFill>
              </a:rPr>
              <a:t>i</a:t>
            </a:r>
            <a:r>
              <a:rPr lang="nl-NL" sz="2200" dirty="0" smtClean="0">
                <a:solidFill>
                  <a:schemeClr val="bg1"/>
                </a:solidFill>
              </a:rPr>
              <a:t>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788024" y="1544638"/>
            <a:ext cx="3816226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Zolang i kleiner dan 10 is, geef  antwoord i en maak i groter</a:t>
            </a:r>
          </a:p>
        </p:txBody>
      </p:sp>
    </p:spTree>
    <p:extLst>
      <p:ext uri="{BB962C8B-B14F-4D97-AF65-F5344CB8AC3E}">
        <p14:creationId xmlns:p14="http://schemas.microsoft.com/office/powerpoint/2010/main" val="201849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vandaag leren?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kan je met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?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het verschil tussen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en HTML?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programmeer je met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?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21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is </a:t>
            </a:r>
            <a:r>
              <a:rPr lang="nl-NL" dirty="0" err="1" smtClean="0">
                <a:latin typeface="Arial" charset="0"/>
              </a:rPr>
              <a:t>JavaScript</a:t>
            </a:r>
            <a:r>
              <a:rPr lang="nl-NL" dirty="0" smtClean="0">
                <a:latin typeface="Arial" charset="0"/>
              </a:rPr>
              <a:t>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is een </a:t>
            </a:r>
            <a:r>
              <a:rPr lang="nl-NL" altLang="nl-NL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echte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programmeertaal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 werkt met </a:t>
            </a:r>
            <a:r>
              <a:rPr lang="nl-NL" altLang="nl-NL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functies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10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dirty="0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</a:p>
        </p:txBody>
      </p:sp>
      <p:sp>
        <p:nvSpPr>
          <p:cNvPr id="2" name="Rectangle 1"/>
          <p:cNvSpPr/>
          <p:nvPr/>
        </p:nvSpPr>
        <p:spPr>
          <a:xfrm>
            <a:off x="4788024" y="1779662"/>
            <a:ext cx="936104" cy="43204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bIns="144000"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knop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HTML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&lt;button </a:t>
            </a:r>
            <a:r>
              <a:rPr lang="nl-NL" sz="2200" dirty="0" err="1" smtClean="0">
                <a:solidFill>
                  <a:srgbClr val="FFFF00"/>
                </a:solidFill>
              </a:rPr>
              <a:t>onclick</a:t>
            </a:r>
            <a:r>
              <a:rPr lang="nl-NL" sz="2200" dirty="0" smtClean="0">
                <a:solidFill>
                  <a:schemeClr val="bg2"/>
                </a:solidFill>
              </a:rPr>
              <a:t>=</a:t>
            </a:r>
            <a:r>
              <a:rPr lang="nl-NL" sz="2200" dirty="0" smtClean="0">
                <a:solidFill>
                  <a:srgbClr val="92D050"/>
                </a:solidFill>
              </a:rPr>
              <a:t>“</a:t>
            </a:r>
            <a:r>
              <a:rPr lang="nl-NL" sz="2200" dirty="0" err="1" smtClean="0">
                <a:solidFill>
                  <a:srgbClr val="92D050"/>
                </a:solidFill>
              </a:rPr>
              <a:t>zeg_hoi</a:t>
            </a:r>
            <a:r>
              <a:rPr lang="nl-NL" sz="2200" dirty="0" smtClean="0">
                <a:solidFill>
                  <a:srgbClr val="92D050"/>
                </a:solidFill>
              </a:rPr>
              <a:t>()”</a:t>
            </a:r>
            <a:r>
              <a:rPr lang="nl-NL" sz="2200" dirty="0" smtClean="0">
                <a:solidFill>
                  <a:schemeClr val="bg2"/>
                </a:solidFill>
              </a:rPr>
              <a:t>&gt;</a:t>
            </a:r>
            <a:r>
              <a:rPr lang="nl-NL" sz="2200" dirty="0" smtClean="0">
                <a:solidFill>
                  <a:schemeClr val="bg1"/>
                </a:solidFill>
              </a:rPr>
              <a:t>knop</a:t>
            </a:r>
            <a:r>
              <a:rPr lang="nl-NL" sz="2200" dirty="0" smtClean="0">
                <a:solidFill>
                  <a:schemeClr val="bg2"/>
                </a:solidFill>
              </a:rPr>
              <a:t>&lt;/button&gt;</a:t>
            </a:r>
            <a:endParaRPr lang="nl-NL" sz="2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01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dirty="0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</a:p>
        </p:txBody>
      </p:sp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function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err="1" smtClean="0">
                <a:solidFill>
                  <a:schemeClr val="bg1"/>
                </a:solidFill>
              </a:rPr>
              <a:t>zeg_hoi</a:t>
            </a:r>
            <a:r>
              <a:rPr lang="nl-NL" sz="2200" dirty="0" smtClean="0">
                <a:solidFill>
                  <a:schemeClr val="bg1"/>
                </a:solidFill>
              </a:rPr>
              <a:t>(){</a:t>
            </a: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alert</a:t>
            </a:r>
            <a:r>
              <a:rPr lang="nl-NL" sz="2200" dirty="0" smtClean="0">
                <a:solidFill>
                  <a:schemeClr val="bg1"/>
                </a:solidFill>
              </a:rPr>
              <a:t>(</a:t>
            </a:r>
            <a:r>
              <a:rPr lang="nl-NL" sz="2200" dirty="0" smtClean="0">
                <a:solidFill>
                  <a:srgbClr val="92D050"/>
                </a:solidFill>
              </a:rPr>
              <a:t>“Hallo vreemdeling!”</a:t>
            </a:r>
            <a:r>
              <a:rPr lang="nl-NL" sz="2200" dirty="0" smtClean="0">
                <a:solidFill>
                  <a:schemeClr val="bg1"/>
                </a:solidFill>
              </a:rPr>
              <a:t>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5436096" y="1707654"/>
            <a:ext cx="1800200" cy="1008112"/>
          </a:xfrm>
          <a:prstGeom prst="frame">
            <a:avLst>
              <a:gd name="adj1" fmla="val 2422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/>
          <p:cNvSpPr/>
          <p:nvPr/>
        </p:nvSpPr>
        <p:spPr>
          <a:xfrm>
            <a:off x="6516216" y="2355726"/>
            <a:ext cx="621020" cy="276220"/>
          </a:xfrm>
          <a:prstGeom prst="frame">
            <a:avLst>
              <a:gd name="adj1" fmla="val 6558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36984" y="1753558"/>
            <a:ext cx="16002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Hallo </a:t>
            </a:r>
            <a:r>
              <a:rPr lang="en-US" sz="1800" dirty="0" err="1" smtClean="0"/>
              <a:t>vreemdeling</a:t>
            </a:r>
            <a:r>
              <a:rPr lang="en-US" sz="1800" dirty="0" smtClean="0"/>
              <a:t>!</a:t>
            </a:r>
            <a:endParaRPr 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6612565" y="2271906"/>
            <a:ext cx="428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OK</a:t>
            </a:r>
            <a:endParaRPr lang="en-US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5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40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210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HTML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100" dirty="0" smtClean="0">
                <a:solidFill>
                  <a:schemeClr val="bg2"/>
                </a:solidFill>
              </a:rPr>
              <a:t>&lt;button </a:t>
            </a:r>
            <a:r>
              <a:rPr lang="nl-NL" sz="2100" dirty="0" err="1" smtClean="0">
                <a:solidFill>
                  <a:srgbClr val="FFFF00"/>
                </a:solidFill>
              </a:rPr>
              <a:t>onclick</a:t>
            </a:r>
            <a:r>
              <a:rPr lang="nl-NL" sz="2100" dirty="0" smtClean="0">
                <a:solidFill>
                  <a:schemeClr val="bg2"/>
                </a:solidFill>
              </a:rPr>
              <a:t>=</a:t>
            </a:r>
            <a:r>
              <a:rPr lang="nl-NL" sz="2100" dirty="0" smtClean="0">
                <a:solidFill>
                  <a:srgbClr val="92D050"/>
                </a:solidFill>
              </a:rPr>
              <a:t>“zeg(‘hoi’)”</a:t>
            </a:r>
            <a:r>
              <a:rPr lang="nl-NL" sz="2100" dirty="0" smtClean="0">
                <a:solidFill>
                  <a:schemeClr val="bg2"/>
                </a:solidFill>
              </a:rPr>
              <a:t>&gt;</a:t>
            </a:r>
            <a:r>
              <a:rPr lang="nl-NL" sz="2100" dirty="0" smtClean="0">
                <a:solidFill>
                  <a:schemeClr val="bg1"/>
                </a:solidFill>
              </a:rPr>
              <a:t>knop</a:t>
            </a:r>
            <a:r>
              <a:rPr lang="nl-NL" sz="2100" dirty="0" smtClean="0">
                <a:solidFill>
                  <a:schemeClr val="bg2"/>
                </a:solidFill>
              </a:rPr>
              <a:t>&lt;/button&gt;</a:t>
            </a:r>
            <a:endParaRPr lang="nl-NL" sz="2100" dirty="0">
              <a:solidFill>
                <a:schemeClr val="bg2"/>
              </a:solidFill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dirty="0" smtClean="0"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endParaRPr lang="nl-NL" altLang="nl-NL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88024" y="1779662"/>
            <a:ext cx="936104" cy="432048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bIns="144000"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knop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47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dirty="0">
                <a:latin typeface="Helvetica Neue Light" charset="0"/>
                <a:ea typeface="Helvetica Neue Light" charset="0"/>
                <a:cs typeface="Helvetica Neue Light" charset="0"/>
              </a:rPr>
              <a:t>	</a:t>
            </a:r>
          </a:p>
        </p:txBody>
      </p:sp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smtClean="0">
                <a:latin typeface="Arial" charset="0"/>
              </a:rPr>
              <a:t>JavaScript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sz="2200" dirty="0" err="1" smtClean="0">
                <a:solidFill>
                  <a:schemeClr val="bg2"/>
                </a:solidFill>
              </a:rPr>
              <a:t>function</a:t>
            </a:r>
            <a:r>
              <a:rPr lang="nl-NL" sz="2200" dirty="0" smtClean="0">
                <a:solidFill>
                  <a:schemeClr val="bg2"/>
                </a:solidFill>
              </a:rPr>
              <a:t> </a:t>
            </a:r>
            <a:r>
              <a:rPr lang="nl-NL" sz="2200" dirty="0" smtClean="0">
                <a:solidFill>
                  <a:schemeClr val="bg1"/>
                </a:solidFill>
              </a:rPr>
              <a:t>zeg(woord){</a:t>
            </a: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2"/>
                </a:solidFill>
              </a:rPr>
              <a:t>    alert</a:t>
            </a:r>
            <a:r>
              <a:rPr lang="nl-NL" sz="2200" dirty="0" smtClean="0">
                <a:solidFill>
                  <a:schemeClr val="bg1"/>
                </a:solidFill>
              </a:rPr>
              <a:t>(woord);</a:t>
            </a:r>
            <a:endParaRPr lang="nl-NL" sz="2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sz="2200" dirty="0" smtClean="0">
                <a:solidFill>
                  <a:schemeClr val="bg1"/>
                </a:solidFill>
              </a:rPr>
              <a:t>}</a:t>
            </a:r>
            <a:endParaRPr lang="nl-NL" sz="2200" dirty="0">
              <a:solidFill>
                <a:schemeClr val="bg1"/>
              </a:solidFill>
            </a:endParaRPr>
          </a:p>
        </p:txBody>
      </p:sp>
      <p:sp>
        <p:nvSpPr>
          <p:cNvPr id="3" name="Frame 2"/>
          <p:cNvSpPr/>
          <p:nvPr/>
        </p:nvSpPr>
        <p:spPr>
          <a:xfrm>
            <a:off x="5436096" y="1707654"/>
            <a:ext cx="1800200" cy="1008112"/>
          </a:xfrm>
          <a:prstGeom prst="frame">
            <a:avLst>
              <a:gd name="adj1" fmla="val 2422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6516216" y="2355726"/>
            <a:ext cx="621020" cy="276220"/>
          </a:xfrm>
          <a:prstGeom prst="frame">
            <a:avLst>
              <a:gd name="adj1" fmla="val 6558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724128" y="1753558"/>
            <a:ext cx="12241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hoi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612565" y="2271906"/>
            <a:ext cx="428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OK</a:t>
            </a:r>
            <a:endParaRPr lang="en-US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48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  <a:endParaRPr lang="nl-NL" sz="400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6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6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5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LongProperties xmlns="http://schemas.microsoft.com/office/2006/metadata/longProperties"/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customXml/itemProps2.xml><?xml version="1.0" encoding="utf-8"?>
<ds:datastoreItem xmlns:ds="http://schemas.openxmlformats.org/officeDocument/2006/customXml" ds:itemID="{C09512A8-3020-403B-AC12-270B0FB61DFC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4A52590-8687-45BB-92A2-CACF2F13F5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6158</TotalTime>
  <Words>300</Words>
  <Application>Microsoft Macintosh PowerPoint</Application>
  <PresentationFormat>On-screen Show (16:9)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Arial Narrow</vt:lpstr>
      <vt:lpstr>Calibri</vt:lpstr>
      <vt:lpstr>Chaparral Pro Light</vt:lpstr>
      <vt:lpstr>Helvetica Neue Light</vt:lpstr>
      <vt:lpstr>ＭＳ Ｐゴシック</vt:lpstr>
      <vt:lpstr>Arial</vt:lpstr>
      <vt:lpstr>6_Aangepast ontwerp</vt:lpstr>
      <vt:lpstr>2_Aangepast ontwerp</vt:lpstr>
      <vt:lpstr>5_Aangepast ontwerp</vt:lpstr>
      <vt:lpstr>1_Aangepast ontwerp</vt:lpstr>
      <vt:lpstr>4_Aangepast ontwerp</vt:lpstr>
      <vt:lpstr>3_Aangepast ontwerp</vt:lpstr>
      <vt:lpstr>Programmeren is Makkelijk</vt:lpstr>
      <vt:lpstr>Wat gaan we vandaag leren?</vt:lpstr>
      <vt:lpstr>Wat is JavaScript?</vt:lpstr>
      <vt:lpstr>HTML</vt:lpstr>
      <vt:lpstr>JavaScript</vt:lpstr>
      <vt:lpstr>Website</vt:lpstr>
      <vt:lpstr>HTML</vt:lpstr>
      <vt:lpstr>JavaScript</vt:lpstr>
      <vt:lpstr>Website</vt:lpstr>
      <vt:lpstr>JavaScript</vt:lpstr>
      <vt:lpstr>JavaScript</vt:lpstr>
      <vt:lpstr>Website</vt:lpstr>
      <vt:lpstr>JavaScript</vt:lpstr>
      <vt:lpstr>JavaScript</vt:lpstr>
    </vt:vector>
  </TitlesOfParts>
  <Company>RCLM</Company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h.h.faber@pl.hanze.nl</dc:creator>
  <cp:lastModifiedBy>Faber HH, Hylke</cp:lastModifiedBy>
  <cp:revision>509</cp:revision>
  <cp:lastPrinted>2014-06-01T10:22:31Z</cp:lastPrinted>
  <dcterms:created xsi:type="dcterms:W3CDTF">2008-01-28T12:56:33Z</dcterms:created>
  <dcterms:modified xsi:type="dcterms:W3CDTF">2017-06-29T15:39:57Z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